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0264100" cy="42799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18" d="100"/>
          <a:sy n="18" d="100"/>
        </p:scale>
        <p:origin x="3256" y="4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Poster engelsk grønn 2 spalter skygge">
    <p:spTree>
      <p:nvGrpSpPr>
        <p:cNvPr id="1" name=""/>
        <p:cNvGrpSpPr/>
        <p:nvPr/>
      </p:nvGrpSpPr>
      <p:grpSpPr>
        <a:xfrm>
          <a:off x="0" y="0"/>
          <a:ext cx="0" cy="0"/>
          <a:chOff x="0" y="0"/>
          <a:chExt cx="0" cy="0"/>
        </a:xfrm>
      </p:grpSpPr>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Poster engelsk grønn 2 spalter ">
    <p:spTree>
      <p:nvGrpSpPr>
        <p:cNvPr id="1" name=""/>
        <p:cNvGrpSpPr/>
        <p:nvPr/>
      </p:nvGrpSpPr>
      <p:grpSpPr>
        <a:xfrm>
          <a:off x="0" y="0"/>
          <a:ext cx="0" cy="0"/>
          <a:chOff x="0" y="0"/>
          <a:chExt cx="0" cy="0"/>
        </a:xfrm>
      </p:grpSpPr>
      <p:sp>
        <p:nvSpPr>
          <p:cNvPr id="24" name="Rektangel 9"/>
          <p:cNvSpPr/>
          <p:nvPr/>
        </p:nvSpPr>
        <p:spPr>
          <a:xfrm>
            <a:off x="-23838" y="39401498"/>
            <a:ext cx="30240000" cy="3397501"/>
          </a:xfrm>
          <a:prstGeom prst="rect">
            <a:avLst/>
          </a:prstGeom>
          <a:solidFill>
            <a:srgbClr val="009A81"/>
          </a:solidFill>
          <a:ln w="12700">
            <a:miter lim="400000"/>
          </a:ln>
        </p:spPr>
        <p:txBody>
          <a:bodyPr lIns="45719" rIns="45719" anchor="ctr"/>
          <a:lstStyle/>
          <a:p>
            <a:pPr algn="ctr">
              <a:defRPr>
                <a:solidFill>
                  <a:srgbClr val="FFFFFF"/>
                </a:solidFill>
              </a:defRPr>
            </a:pPr>
            <a:endParaRPr/>
          </a:p>
        </p:txBody>
      </p:sp>
      <p:sp>
        <p:nvSpPr>
          <p:cNvPr id="25" name="Rektangel 4"/>
          <p:cNvSpPr/>
          <p:nvPr/>
        </p:nvSpPr>
        <p:spPr>
          <a:xfrm>
            <a:off x="-1" y="0"/>
            <a:ext cx="30267176" cy="4680000"/>
          </a:xfrm>
          <a:prstGeom prst="rect">
            <a:avLst/>
          </a:prstGeom>
          <a:solidFill>
            <a:srgbClr val="009A81"/>
          </a:solidFill>
          <a:ln w="12700">
            <a:miter lim="400000"/>
          </a:ln>
        </p:spPr>
        <p:txBody>
          <a:bodyPr lIns="45719" rIns="45719" anchor="ctr"/>
          <a:lstStyle/>
          <a:p>
            <a:pPr algn="ctr">
              <a:defRPr>
                <a:solidFill>
                  <a:srgbClr val="FFFFFF"/>
                </a:solidFill>
              </a:defRPr>
            </a:pPr>
            <a:endParaRPr/>
          </a:p>
        </p:txBody>
      </p:sp>
      <p:pic>
        <p:nvPicPr>
          <p:cNvPr id="26" name="Bilde 5" descr="Bilde 5"/>
          <p:cNvPicPr>
            <a:picLocks noChangeAspect="1"/>
          </p:cNvPicPr>
          <p:nvPr/>
        </p:nvPicPr>
        <p:blipFill>
          <a:blip r:embed="rId2"/>
          <a:stretch>
            <a:fillRect/>
          </a:stretch>
        </p:blipFill>
        <p:spPr>
          <a:xfrm>
            <a:off x="1079999" y="39437453"/>
            <a:ext cx="7391175" cy="3326401"/>
          </a:xfrm>
          <a:prstGeom prst="rect">
            <a:avLst/>
          </a:prstGeom>
          <a:ln w="12700">
            <a:miter lim="400000"/>
          </a:ln>
        </p:spPr>
      </p:pic>
      <p:sp>
        <p:nvSpPr>
          <p:cNvPr id="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ktangel 9"/>
          <p:cNvSpPr/>
          <p:nvPr/>
        </p:nvSpPr>
        <p:spPr>
          <a:xfrm>
            <a:off x="-23838" y="39401498"/>
            <a:ext cx="30240000" cy="3397501"/>
          </a:xfrm>
          <a:prstGeom prst="rect">
            <a:avLst/>
          </a:prstGeom>
          <a:solidFill>
            <a:srgbClr val="009A81"/>
          </a:solidFill>
          <a:ln w="12700">
            <a:miter lim="400000"/>
          </a:ln>
        </p:spPr>
        <p:txBody>
          <a:bodyPr lIns="45719" rIns="45719" anchor="ctr"/>
          <a:lstStyle/>
          <a:p>
            <a:pPr algn="ctr">
              <a:defRPr>
                <a:solidFill>
                  <a:srgbClr val="FFFFFF"/>
                </a:solidFill>
              </a:defRPr>
            </a:pPr>
            <a:endParaRPr/>
          </a:p>
        </p:txBody>
      </p:sp>
      <p:sp>
        <p:nvSpPr>
          <p:cNvPr id="3" name="Rektangel 4"/>
          <p:cNvSpPr/>
          <p:nvPr/>
        </p:nvSpPr>
        <p:spPr>
          <a:xfrm>
            <a:off x="-1" y="0"/>
            <a:ext cx="30267176" cy="4693838"/>
          </a:xfrm>
          <a:prstGeom prst="rect">
            <a:avLst/>
          </a:prstGeom>
          <a:solidFill>
            <a:srgbClr val="009A81"/>
          </a:solidFill>
          <a:ln w="12700">
            <a:miter lim="400000"/>
          </a:ln>
        </p:spPr>
        <p:txBody>
          <a:bodyPr lIns="45719" rIns="45719" anchor="ctr"/>
          <a:lstStyle/>
          <a:p>
            <a:pPr algn="ctr">
              <a:defRPr>
                <a:solidFill>
                  <a:srgbClr val="FFFFFF"/>
                </a:solidFill>
              </a:defRPr>
            </a:pPr>
            <a:endParaRPr/>
          </a:p>
        </p:txBody>
      </p:sp>
      <p:sp>
        <p:nvSpPr>
          <p:cNvPr id="4" name="Rektangel 6"/>
          <p:cNvSpPr/>
          <p:nvPr/>
        </p:nvSpPr>
        <p:spPr>
          <a:xfrm>
            <a:off x="1094954" y="8150224"/>
            <a:ext cx="13464000" cy="30357236"/>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5" name="Rektangel 8"/>
          <p:cNvSpPr/>
          <p:nvPr/>
        </p:nvSpPr>
        <p:spPr>
          <a:xfrm>
            <a:off x="15708312" y="8150224"/>
            <a:ext cx="13465176" cy="30357236"/>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6" name="Rektangel 1"/>
          <p:cNvSpPr/>
          <p:nvPr/>
        </p:nvSpPr>
        <p:spPr>
          <a:xfrm>
            <a:off x="1090613" y="5557837"/>
            <a:ext cx="28082876" cy="172878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pic>
        <p:nvPicPr>
          <p:cNvPr id="7" name="Bilde 11" descr="Bilde 11"/>
          <p:cNvPicPr>
            <a:picLocks noChangeAspect="1"/>
          </p:cNvPicPr>
          <p:nvPr/>
        </p:nvPicPr>
        <p:blipFill>
          <a:blip r:embed="rId4"/>
          <a:stretch>
            <a:fillRect/>
          </a:stretch>
        </p:blipFill>
        <p:spPr>
          <a:xfrm>
            <a:off x="1079999" y="39437453"/>
            <a:ext cx="7391175" cy="3326401"/>
          </a:xfrm>
          <a:prstGeom prst="rect">
            <a:avLst/>
          </a:prstGeom>
          <a:ln w="12700">
            <a:miter lim="400000"/>
          </a:ln>
        </p:spPr>
      </p:pic>
      <p:sp>
        <p:nvSpPr>
          <p:cNvPr id="8" name="Title Text"/>
          <p:cNvSpPr txBox="1">
            <a:spLocks noGrp="1"/>
          </p:cNvSpPr>
          <p:nvPr>
            <p:ph type="title"/>
          </p:nvPr>
        </p:nvSpPr>
        <p:spPr>
          <a:xfrm>
            <a:off x="1513205" y="574616"/>
            <a:ext cx="27237690" cy="94118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lstStyle/>
          <a:p>
            <a:r>
              <a:t>Title Text</a:t>
            </a:r>
          </a:p>
        </p:txBody>
      </p:sp>
      <p:sp>
        <p:nvSpPr>
          <p:cNvPr id="9" name="Body Level One…"/>
          <p:cNvSpPr txBox="1">
            <a:spLocks noGrp="1"/>
          </p:cNvSpPr>
          <p:nvPr>
            <p:ph type="body" idx="1"/>
          </p:nvPr>
        </p:nvSpPr>
        <p:spPr>
          <a:xfrm>
            <a:off x="1513205" y="9986433"/>
            <a:ext cx="27237690" cy="32812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10" name="Slide Number"/>
          <p:cNvSpPr txBox="1">
            <a:spLocks noGrp="1"/>
          </p:cNvSpPr>
          <p:nvPr>
            <p:ph type="sldNum" sz="quarter" idx="2"/>
          </p:nvPr>
        </p:nvSpPr>
        <p:spPr>
          <a:xfrm>
            <a:off x="14627648" y="38529006"/>
            <a:ext cx="7061624" cy="2278652"/>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 Type="http://schemas.openxmlformats.org/officeDocument/2006/relationships/hyperlink" Target="https://nmbu.instructure.com/groups/13938/users/22786" TargetMode="External"/><Relationship Id="rId21" Type="http://schemas.openxmlformats.org/officeDocument/2006/relationships/image" Target="../media/image17.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png"/><Relationship Id="rId2" Type="http://schemas.openxmlformats.org/officeDocument/2006/relationships/hyperlink" Target="https://nmbu.instructure.com/groups/13938/users/21987" TargetMode="External"/><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hyperlink" Target="https://creativecommons.org/publicdomain/zero/1.0/" TargetMode="Externa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7.png"/><Relationship Id="rId24" Type="http://schemas.openxmlformats.org/officeDocument/2006/relationships/image" Target="../media/image20.png"/><Relationship Id="rId5" Type="http://schemas.openxmlformats.org/officeDocument/2006/relationships/hyperlink" Target="https://nmbu.instructure.com/groups/13938/users/27280" TargetMode="External"/><Relationship Id="rId15" Type="http://schemas.openxmlformats.org/officeDocument/2006/relationships/image" Target="../media/image11.png"/><Relationship Id="rId23" Type="http://schemas.openxmlformats.org/officeDocument/2006/relationships/image" Target="../media/image19.png"/><Relationship Id="rId28" Type="http://schemas.openxmlformats.org/officeDocument/2006/relationships/image" Target="../media/image24.tiff"/><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https://nmbu.instructure.com/groups/13938/users/27198" TargetMode="External"/><Relationship Id="rId9" Type="http://schemas.openxmlformats.org/officeDocument/2006/relationships/image" Target="../media/image5.pn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kstSylinder 1"/>
          <p:cNvSpPr txBox="1"/>
          <p:nvPr/>
        </p:nvSpPr>
        <p:spPr>
          <a:xfrm>
            <a:off x="1090613" y="1129760"/>
            <a:ext cx="28082876" cy="22315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8500" b="1">
                <a:solidFill>
                  <a:srgbClr val="FFFFFF"/>
                </a:solidFill>
                <a:latin typeface="Arial"/>
                <a:ea typeface="Arial"/>
                <a:cs typeface="Arial"/>
                <a:sym typeface="Arial"/>
              </a:defRPr>
            </a:pPr>
            <a:r>
              <a:t>Boston Police Department Case Study</a:t>
            </a:r>
          </a:p>
          <a:p>
            <a:pPr algn="ctr">
              <a:defRPr sz="7000" b="1">
                <a:solidFill>
                  <a:srgbClr val="FFFFFF"/>
                </a:solidFill>
                <a:latin typeface="Arial"/>
                <a:ea typeface="Arial"/>
                <a:cs typeface="Arial"/>
                <a:sym typeface="Arial"/>
              </a:defRPr>
            </a:pPr>
            <a:r>
              <a:t>(2015-2019)</a:t>
            </a:r>
          </a:p>
        </p:txBody>
      </p:sp>
      <p:sp>
        <p:nvSpPr>
          <p:cNvPr id="37" name="TekstSylinder 2"/>
          <p:cNvSpPr txBox="1"/>
          <p:nvPr/>
        </p:nvSpPr>
        <p:spPr>
          <a:xfrm>
            <a:off x="760413" y="5892794"/>
            <a:ext cx="28082876" cy="11241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ctr">
              <a:defRPr sz="2800">
                <a:latin typeface="Arial"/>
                <a:ea typeface="Arial"/>
                <a:cs typeface="Arial"/>
                <a:sym typeface="Arial"/>
              </a:defRPr>
            </a:pPr>
            <a:r>
              <a:rPr u="sng">
                <a:solidFill>
                  <a:srgbClr val="0000FF"/>
                </a:solidFill>
                <a:uFill>
                  <a:solidFill>
                    <a:srgbClr val="0000FF"/>
                  </a:solidFill>
                </a:uFill>
                <a:hlinkClick r:id="rId2"/>
              </a:rPr>
              <a:t>Adam Julius Olof Kviman</a:t>
            </a:r>
            <a:r>
              <a:t>, </a:t>
            </a:r>
            <a:r>
              <a:rPr u="sng">
                <a:solidFill>
                  <a:srgbClr val="0000FF"/>
                </a:solidFill>
                <a:uFill>
                  <a:solidFill>
                    <a:srgbClr val="0000FF"/>
                  </a:solidFill>
                </a:uFill>
                <a:hlinkClick r:id="rId3"/>
              </a:rPr>
              <a:t>Anja Stene</a:t>
            </a:r>
            <a:r>
              <a:t> ,</a:t>
            </a:r>
            <a:r>
              <a:rPr u="sng">
                <a:solidFill>
                  <a:srgbClr val="0000FF"/>
                </a:solidFill>
                <a:uFill>
                  <a:solidFill>
                    <a:srgbClr val="0000FF"/>
                  </a:solidFill>
                </a:uFill>
                <a:hlinkClick r:id="rId4"/>
              </a:rPr>
              <a:t>Mathias Bergane Johansen</a:t>
            </a:r>
            <a:r>
              <a:rPr baseline="30000"/>
              <a:t> , </a:t>
            </a:r>
            <a:r>
              <a:rPr u="sng">
                <a:solidFill>
                  <a:srgbClr val="0000FF"/>
                </a:solidFill>
                <a:uFill>
                  <a:solidFill>
                    <a:srgbClr val="0000FF"/>
                  </a:solidFill>
                </a:uFill>
                <a:hlinkClick r:id="rId5"/>
              </a:rPr>
              <a:t>Meera Joseph</a:t>
            </a:r>
            <a:endParaRPr baseline="30000"/>
          </a:p>
          <a:p>
            <a:pPr algn="ctr">
              <a:lnSpc>
                <a:spcPct val="150000"/>
              </a:lnSpc>
              <a:defRPr sz="2000" baseline="30000">
                <a:latin typeface="Arial"/>
                <a:ea typeface="Arial"/>
                <a:cs typeface="Arial"/>
                <a:sym typeface="Arial"/>
              </a:defRPr>
            </a:pPr>
            <a:endParaRPr baseline="30000"/>
          </a:p>
        </p:txBody>
      </p:sp>
      <p:sp>
        <p:nvSpPr>
          <p:cNvPr id="38" name="TekstSylinder 3"/>
          <p:cNvSpPr txBox="1"/>
          <p:nvPr/>
        </p:nvSpPr>
        <p:spPr>
          <a:xfrm>
            <a:off x="1090017" y="8569610"/>
            <a:ext cx="13465176" cy="673459"/>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500" b="1">
                <a:solidFill>
                  <a:srgbClr val="FFFFFF"/>
                </a:solidFill>
                <a:latin typeface="Arial"/>
                <a:ea typeface="Arial"/>
                <a:cs typeface="Arial"/>
                <a:sym typeface="Arial"/>
              </a:defRPr>
            </a:lvl1pPr>
          </a:lstStyle>
          <a:p>
            <a:r>
              <a:t>10 most common incidents reported (2015-2019)</a:t>
            </a:r>
          </a:p>
        </p:txBody>
      </p:sp>
      <p:sp>
        <p:nvSpPr>
          <p:cNvPr id="39" name="TekstSylinder 53"/>
          <p:cNvSpPr txBox="1"/>
          <p:nvPr/>
        </p:nvSpPr>
        <p:spPr>
          <a:xfrm>
            <a:off x="942268" y="27672586"/>
            <a:ext cx="13018272" cy="636606"/>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Incident frequency variation over days (2015-2019)</a:t>
            </a:r>
          </a:p>
        </p:txBody>
      </p:sp>
      <p:sp>
        <p:nvSpPr>
          <p:cNvPr id="40" name="TekstSylinder 13"/>
          <p:cNvSpPr txBox="1"/>
          <p:nvPr/>
        </p:nvSpPr>
        <p:spPr>
          <a:xfrm>
            <a:off x="1280750" y="9586011"/>
            <a:ext cx="13154911" cy="2120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t">
            <a:spAutoFit/>
          </a:bodyPr>
          <a:lstStyle>
            <a:lvl1pPr defTabSz="457200">
              <a:lnSpc>
                <a:spcPts val="5200"/>
              </a:lnSpc>
              <a:defRPr sz="3000"/>
            </a:lvl1pPr>
          </a:lstStyle>
          <a:p>
            <a:r>
              <a:rPr dirty="0"/>
              <a:t>The pie chart represents</a:t>
            </a:r>
            <a:r>
              <a:rPr lang="en-US" dirty="0"/>
              <a:t> </a:t>
            </a:r>
            <a:r>
              <a:rPr dirty="0"/>
              <a:t> percentage of the 10 most frequently reported incidents in Boston in 2015-2019.</a:t>
            </a:r>
            <a:r>
              <a:rPr lang="en-US" dirty="0"/>
              <a:t> </a:t>
            </a:r>
            <a:r>
              <a:rPr dirty="0"/>
              <a:t>Motor Vehicle accident tops the list with almost 18.9% of the total proportion.</a:t>
            </a:r>
          </a:p>
        </p:txBody>
      </p:sp>
      <p:sp>
        <p:nvSpPr>
          <p:cNvPr id="41" name="TekstSylinder 3"/>
          <p:cNvSpPr txBox="1"/>
          <p:nvPr/>
        </p:nvSpPr>
        <p:spPr>
          <a:xfrm>
            <a:off x="719411" y="18087314"/>
            <a:ext cx="13463986" cy="648890"/>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300" b="1">
                <a:solidFill>
                  <a:srgbClr val="FFFFFF"/>
                </a:solidFill>
                <a:latin typeface="Arial"/>
                <a:ea typeface="Arial"/>
                <a:cs typeface="Arial"/>
                <a:sym typeface="Arial"/>
              </a:defRPr>
            </a:lvl1pPr>
          </a:lstStyle>
          <a:p>
            <a:r>
              <a:t>Incident frequency per hour (2015-2019)</a:t>
            </a:r>
          </a:p>
        </p:txBody>
      </p:sp>
      <p:sp>
        <p:nvSpPr>
          <p:cNvPr id="42" name="TextBox 24"/>
          <p:cNvSpPr txBox="1"/>
          <p:nvPr/>
        </p:nvSpPr>
        <p:spPr>
          <a:xfrm>
            <a:off x="15684636" y="33149139"/>
            <a:ext cx="13018271" cy="773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tIns="91439" bIns="91439" anchor="t">
            <a:spAutoFit/>
          </a:bodyPr>
          <a:lstStyle/>
          <a:p>
            <a:pPr>
              <a:lnSpc>
                <a:spcPts val="3700"/>
              </a:lnSpc>
              <a:defRPr sz="3000">
                <a:latin typeface="Trebuchet MS"/>
                <a:ea typeface="Trebuchet MS"/>
                <a:cs typeface="Trebuchet MS"/>
                <a:sym typeface="Trebuchet MS"/>
              </a:defRPr>
            </a:pPr>
            <a:endParaRPr/>
          </a:p>
          <a:p>
            <a:pPr>
              <a:lnSpc>
                <a:spcPts val="3700"/>
              </a:lnSpc>
              <a:defRPr sz="3000">
                <a:latin typeface="Trebuchet MS"/>
                <a:ea typeface="Trebuchet MS"/>
                <a:cs typeface="Trebuchet MS"/>
                <a:sym typeface="Trebuchet MS"/>
              </a:defRPr>
            </a:pPr>
            <a:endParaRPr/>
          </a:p>
          <a:p>
            <a:pPr>
              <a:lnSpc>
                <a:spcPts val="3700"/>
              </a:lnSpc>
              <a:defRPr sz="3000">
                <a:latin typeface="Trebuchet MS"/>
                <a:ea typeface="Trebuchet MS"/>
                <a:cs typeface="Trebuchet MS"/>
                <a:sym typeface="Trebuchet MS"/>
              </a:defRPr>
            </a:pPr>
            <a:endParaRPr/>
          </a:p>
          <a:p>
            <a:pPr>
              <a:lnSpc>
                <a:spcPts val="3700"/>
              </a:lnSpc>
              <a:defRPr sz="3000">
                <a:latin typeface="Trebuchet MS"/>
                <a:ea typeface="Trebuchet MS"/>
                <a:cs typeface="Trebuchet MS"/>
                <a:sym typeface="Trebuchet MS"/>
              </a:defRPr>
            </a:pPr>
            <a:endParaRPr/>
          </a:p>
          <a:p>
            <a:pPr>
              <a:lnSpc>
                <a:spcPts val="3700"/>
              </a:lnSpc>
              <a:defRPr sz="3000">
                <a:latin typeface="Trebuchet MS"/>
                <a:ea typeface="Trebuchet MS"/>
                <a:cs typeface="Trebuchet MS"/>
                <a:sym typeface="Trebuchet MS"/>
              </a:defRPr>
            </a:pPr>
            <a:r>
              <a:rPr dirty="0"/>
              <a:t>From the analysis we could infer :</a:t>
            </a:r>
          </a:p>
          <a:p>
            <a:pPr>
              <a:lnSpc>
                <a:spcPts val="3700"/>
              </a:lnSpc>
              <a:defRPr sz="3000">
                <a:latin typeface="Trebuchet MS"/>
                <a:ea typeface="Trebuchet MS"/>
                <a:cs typeface="Trebuchet MS"/>
                <a:sym typeface="Trebuchet MS"/>
              </a:defRPr>
            </a:pPr>
            <a:endParaRPr/>
          </a:p>
          <a:p>
            <a:pPr marL="350520" indent="-350520">
              <a:lnSpc>
                <a:spcPts val="3700"/>
              </a:lnSpc>
              <a:buClr>
                <a:srgbClr val="59C294"/>
              </a:buClr>
              <a:buSzPct val="100000"/>
              <a:buChar char="•"/>
              <a:defRPr sz="3000">
                <a:latin typeface="Trebuchet MS"/>
                <a:ea typeface="Trebuchet MS"/>
                <a:cs typeface="Trebuchet MS"/>
                <a:sym typeface="Trebuchet MS"/>
              </a:defRPr>
            </a:pPr>
            <a:r>
              <a:rPr dirty="0"/>
              <a:t>Case trends in Boston during (</a:t>
            </a:r>
            <a:r>
              <a:rPr lang="en-US" dirty="0"/>
              <a:t>mid 2015- mid</a:t>
            </a:r>
            <a:r>
              <a:rPr dirty="0"/>
              <a:t> 2019)</a:t>
            </a:r>
          </a:p>
          <a:p>
            <a:pPr marL="350520" indent="-350520">
              <a:lnSpc>
                <a:spcPts val="3700"/>
              </a:lnSpc>
              <a:buClr>
                <a:srgbClr val="59C294"/>
              </a:buClr>
              <a:buSzPct val="100000"/>
              <a:buChar char="•"/>
              <a:defRPr sz="3000">
                <a:latin typeface="Trebuchet MS"/>
                <a:ea typeface="Trebuchet MS"/>
                <a:cs typeface="Trebuchet MS"/>
                <a:sym typeface="Trebuchet MS"/>
              </a:defRPr>
            </a:pPr>
            <a:r>
              <a:rPr dirty="0"/>
              <a:t>The prime location of </a:t>
            </a:r>
            <a:r>
              <a:rPr lang="en-US" dirty="0"/>
              <a:t>reporting's</a:t>
            </a:r>
            <a:r>
              <a:rPr dirty="0"/>
              <a:t>.</a:t>
            </a:r>
          </a:p>
          <a:p>
            <a:pPr marL="350520" indent="-350520">
              <a:lnSpc>
                <a:spcPts val="3700"/>
              </a:lnSpc>
              <a:buClr>
                <a:srgbClr val="59C294"/>
              </a:buClr>
              <a:buSzPct val="100000"/>
              <a:buChar char="•"/>
              <a:defRPr sz="3000">
                <a:latin typeface="Trebuchet MS"/>
                <a:ea typeface="Trebuchet MS"/>
                <a:cs typeface="Trebuchet MS"/>
                <a:sym typeface="Trebuchet MS"/>
              </a:defRPr>
            </a:pPr>
            <a:r>
              <a:rPr dirty="0"/>
              <a:t>Change in frequency of cases over hours,</a:t>
            </a:r>
            <a:r>
              <a:rPr lang="en-US" dirty="0"/>
              <a:t> </a:t>
            </a:r>
            <a:r>
              <a:rPr dirty="0"/>
              <a:t>days and months</a:t>
            </a:r>
            <a:r>
              <a:rPr lang="en-US" dirty="0"/>
              <a:t>.</a:t>
            </a:r>
            <a:endParaRPr dirty="0"/>
          </a:p>
          <a:p>
            <a:pPr marL="350520" indent="-350520">
              <a:lnSpc>
                <a:spcPts val="3700"/>
              </a:lnSpc>
              <a:buClr>
                <a:srgbClr val="59C294"/>
              </a:buClr>
              <a:buSzPct val="100000"/>
              <a:buChar char="•"/>
              <a:defRPr sz="3000">
                <a:latin typeface="Trebuchet MS"/>
                <a:ea typeface="Trebuchet MS"/>
                <a:cs typeface="Trebuchet MS"/>
                <a:sym typeface="Trebuchet MS"/>
              </a:defRPr>
            </a:pPr>
            <a:r>
              <a:rPr dirty="0"/>
              <a:t>We examine the crime trends of the top 5 most commonly reported incidents(Motor vehicle accident response,</a:t>
            </a:r>
            <a:r>
              <a:rPr lang="en-US" dirty="0"/>
              <a:t> </a:t>
            </a:r>
            <a:r>
              <a:rPr dirty="0"/>
              <a:t>Larceny,</a:t>
            </a:r>
            <a:r>
              <a:rPr lang="en-US" dirty="0"/>
              <a:t> </a:t>
            </a:r>
            <a:r>
              <a:rPr dirty="0"/>
              <a:t>Medical assistance,</a:t>
            </a:r>
            <a:r>
              <a:rPr lang="en-US" dirty="0"/>
              <a:t> </a:t>
            </a:r>
            <a:r>
              <a:rPr dirty="0"/>
              <a:t>investigate person) over days of a week.</a:t>
            </a:r>
            <a:r>
              <a:rPr lang="en-US" dirty="0"/>
              <a:t> </a:t>
            </a:r>
            <a:endParaRPr dirty="0"/>
          </a:p>
          <a:p>
            <a:pPr marL="350520" indent="-350520">
              <a:lnSpc>
                <a:spcPts val="3700"/>
              </a:lnSpc>
              <a:buClr>
                <a:srgbClr val="59C294"/>
              </a:buClr>
              <a:buSzPct val="100000"/>
              <a:buChar char="•"/>
              <a:defRPr sz="3000">
                <a:latin typeface="Trebuchet MS"/>
                <a:ea typeface="Trebuchet MS"/>
                <a:cs typeface="Trebuchet MS"/>
                <a:sym typeface="Trebuchet MS"/>
              </a:defRPr>
            </a:pPr>
            <a:endParaRPr/>
          </a:p>
          <a:p>
            <a:pPr>
              <a:lnSpc>
                <a:spcPts val="3700"/>
              </a:lnSpc>
              <a:defRPr sz="3000">
                <a:latin typeface="Trebuchet MS"/>
                <a:ea typeface="Trebuchet MS"/>
                <a:cs typeface="Trebuchet MS"/>
                <a:sym typeface="Trebuchet MS"/>
              </a:defRPr>
            </a:pPr>
            <a:endParaRPr/>
          </a:p>
          <a:p>
            <a:pPr>
              <a:defRPr sz="3000"/>
            </a:pPr>
            <a:endParaRPr/>
          </a:p>
          <a:p>
            <a:pPr>
              <a:lnSpc>
                <a:spcPts val="3700"/>
              </a:lnSpc>
              <a:defRPr sz="3000">
                <a:latin typeface="Cambria"/>
                <a:ea typeface="Cambria"/>
                <a:cs typeface="Cambria"/>
                <a:sym typeface="Cambria"/>
              </a:defRPr>
            </a:pPr>
            <a:endParaRPr/>
          </a:p>
        </p:txBody>
      </p:sp>
      <p:sp>
        <p:nvSpPr>
          <p:cNvPr id="43" name="TekstSylinder 3"/>
          <p:cNvSpPr txBox="1"/>
          <p:nvPr/>
        </p:nvSpPr>
        <p:spPr>
          <a:xfrm>
            <a:off x="15704935" y="25952774"/>
            <a:ext cx="13463987" cy="1106505"/>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Specific crime trends:Top 5 Reported incident frequency per day(2015-2019)</a:t>
            </a:r>
          </a:p>
        </p:txBody>
      </p:sp>
      <p:sp>
        <p:nvSpPr>
          <p:cNvPr id="44" name="TextBox 29"/>
          <p:cNvSpPr txBox="1"/>
          <p:nvPr/>
        </p:nvSpPr>
        <p:spPr>
          <a:xfrm>
            <a:off x="21403944" y="38824833"/>
            <a:ext cx="7776865" cy="4370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lvl1pPr algn="r">
              <a:defRPr sz="2400">
                <a:solidFill>
                  <a:srgbClr val="009A81"/>
                </a:solidFill>
                <a:latin typeface="Arial"/>
                <a:ea typeface="Arial"/>
                <a:cs typeface="Arial"/>
                <a:sym typeface="Arial"/>
              </a:defRPr>
            </a:lvl1pPr>
          </a:lstStyle>
          <a:p>
            <a:r>
              <a:t>www.nmbu.no</a:t>
            </a:r>
          </a:p>
        </p:txBody>
      </p:sp>
      <p:pic>
        <p:nvPicPr>
          <p:cNvPr id="45" name="Screen Shot 2019-08-22 at 7.42.12 AM.png" descr="Screen Shot 2019-08-22 at 7.42.12 AM.png"/>
          <p:cNvPicPr>
            <a:picLocks noChangeAspect="1"/>
          </p:cNvPicPr>
          <p:nvPr/>
        </p:nvPicPr>
        <p:blipFill>
          <a:blip r:embed="rId6"/>
          <a:stretch>
            <a:fillRect/>
          </a:stretch>
        </p:blipFill>
        <p:spPr>
          <a:xfrm>
            <a:off x="1036713" y="11661838"/>
            <a:ext cx="12829382" cy="5373156"/>
          </a:xfrm>
          <a:prstGeom prst="rect">
            <a:avLst/>
          </a:prstGeom>
          <a:ln w="12700">
            <a:miter lim="400000"/>
          </a:ln>
        </p:spPr>
      </p:pic>
      <p:pic>
        <p:nvPicPr>
          <p:cNvPr id="46" name="hourwisecrimereports.png" descr="hourwisecrimereports.png"/>
          <p:cNvPicPr>
            <a:picLocks noChangeAspect="1"/>
          </p:cNvPicPr>
          <p:nvPr/>
        </p:nvPicPr>
        <p:blipFill>
          <a:blip r:embed="rId7"/>
          <a:srcRect t="3328"/>
          <a:stretch>
            <a:fillRect/>
          </a:stretch>
        </p:blipFill>
        <p:spPr>
          <a:xfrm>
            <a:off x="523416" y="21014847"/>
            <a:ext cx="12164359" cy="5832195"/>
          </a:xfrm>
          <a:prstGeom prst="rect">
            <a:avLst/>
          </a:prstGeom>
          <a:ln w="12700">
            <a:miter lim="400000"/>
          </a:ln>
        </p:spPr>
      </p:pic>
      <p:sp>
        <p:nvSpPr>
          <p:cNvPr id="47" name="The bar chart represents incidents reported in Boston every hour during 2015-2019 and most case were reported during 16:00 hrs to 18:00hrs with a peak at 17:00 hrs"/>
          <p:cNvSpPr txBox="1"/>
          <p:nvPr/>
        </p:nvSpPr>
        <p:spPr>
          <a:xfrm>
            <a:off x="1177541" y="19052959"/>
            <a:ext cx="13291317"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lvl1pPr>
              <a:defRPr sz="3000">
                <a:latin typeface="Trebuchet MS"/>
                <a:ea typeface="Trebuchet MS"/>
                <a:cs typeface="Trebuchet MS"/>
                <a:sym typeface="Trebuchet MS"/>
              </a:defRPr>
            </a:lvl1pPr>
          </a:lstStyle>
          <a:p>
            <a:r>
              <a:rPr dirty="0"/>
              <a:t>The bar chart represents incidents reported in Boston every hour during 2015-2019</a:t>
            </a:r>
            <a:r>
              <a:rPr lang="en-US" dirty="0"/>
              <a:t>.</a:t>
            </a:r>
            <a:r>
              <a:rPr dirty="0"/>
              <a:t> </a:t>
            </a:r>
            <a:r>
              <a:rPr lang="en-US" dirty="0"/>
              <a:t>Most</a:t>
            </a:r>
            <a:r>
              <a:rPr dirty="0"/>
              <a:t> case were reported </a:t>
            </a:r>
            <a:r>
              <a:rPr lang="en-US" dirty="0"/>
              <a:t>from</a:t>
            </a:r>
            <a:r>
              <a:rPr dirty="0"/>
              <a:t> 16:00 </a:t>
            </a:r>
            <a:r>
              <a:rPr dirty="0" err="1"/>
              <a:t>hrs</a:t>
            </a:r>
            <a:r>
              <a:rPr dirty="0"/>
              <a:t> to </a:t>
            </a:r>
            <a:r>
              <a:rPr lang="en-US" dirty="0"/>
              <a:t>18:00 </a:t>
            </a:r>
            <a:r>
              <a:rPr lang="en-US" dirty="0" err="1"/>
              <a:t>hrs</a:t>
            </a:r>
            <a:r>
              <a:rPr dirty="0"/>
              <a:t> with a peak at 17:00 </a:t>
            </a:r>
            <a:r>
              <a:rPr dirty="0" err="1"/>
              <a:t>hrs</a:t>
            </a:r>
            <a:endParaRPr lang="en-US" dirty="0" err="1"/>
          </a:p>
        </p:txBody>
      </p:sp>
      <p:sp>
        <p:nvSpPr>
          <p:cNvPr id="48" name="Bar chart represents the distribution of events occurring each day in Boston during 2015-2019. Approximately 15% of the events occur on Friday."/>
          <p:cNvSpPr txBox="1"/>
          <p:nvPr/>
        </p:nvSpPr>
        <p:spPr>
          <a:xfrm>
            <a:off x="8730333" y="28592797"/>
            <a:ext cx="4925260" cy="28623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lvl1pPr>
              <a:defRPr sz="3000"/>
            </a:lvl1pPr>
          </a:lstStyle>
          <a:p>
            <a:r>
              <a:rPr dirty="0"/>
              <a:t>Bar chart represents the distribution of </a:t>
            </a:r>
            <a:r>
              <a:rPr lang="en-US" dirty="0"/>
              <a:t>police responses</a:t>
            </a:r>
            <a:r>
              <a:rPr dirty="0"/>
              <a:t> occurring each day in Boston during 2015-2019. Approximately 15% of the </a:t>
            </a:r>
            <a:r>
              <a:rPr lang="en-US" dirty="0"/>
              <a:t>responses</a:t>
            </a:r>
            <a:r>
              <a:rPr dirty="0"/>
              <a:t> occur on </a:t>
            </a:r>
            <a:r>
              <a:rPr lang="en-US" dirty="0"/>
              <a:t>Fridays</a:t>
            </a:r>
            <a:r>
              <a:rPr dirty="0"/>
              <a:t>.</a:t>
            </a:r>
          </a:p>
        </p:txBody>
      </p:sp>
      <p:sp>
        <p:nvSpPr>
          <p:cNvPr id="49" name="TekstSylinder 3"/>
          <p:cNvSpPr txBox="1"/>
          <p:nvPr/>
        </p:nvSpPr>
        <p:spPr>
          <a:xfrm>
            <a:off x="15461778" y="8229774"/>
            <a:ext cx="13463987" cy="636606"/>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Heat map of incident distribution(2016-2017)</a:t>
            </a:r>
          </a:p>
        </p:txBody>
      </p:sp>
      <p:sp>
        <p:nvSpPr>
          <p:cNvPr id="50" name="TekstSylinder 53"/>
          <p:cNvSpPr txBox="1"/>
          <p:nvPr/>
        </p:nvSpPr>
        <p:spPr>
          <a:xfrm>
            <a:off x="959795" y="33613169"/>
            <a:ext cx="13725620" cy="636606"/>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Incident frequency variation over months (2015-2019)</a:t>
            </a:r>
          </a:p>
        </p:txBody>
      </p:sp>
      <p:pic>
        <p:nvPicPr>
          <p:cNvPr id="51" name="Heatmapofcrimes(2016-2017).png" descr="Heatmapofcrimes(2016-2017).png"/>
          <p:cNvPicPr>
            <a:picLocks noChangeAspect="1"/>
          </p:cNvPicPr>
          <p:nvPr/>
        </p:nvPicPr>
        <p:blipFill>
          <a:blip r:embed="rId8"/>
          <a:stretch>
            <a:fillRect/>
          </a:stretch>
        </p:blipFill>
        <p:spPr>
          <a:xfrm>
            <a:off x="15417741" y="8969871"/>
            <a:ext cx="5031758" cy="5729745"/>
          </a:xfrm>
          <a:prstGeom prst="rect">
            <a:avLst/>
          </a:prstGeom>
          <a:ln w="12700">
            <a:miter lim="400000"/>
          </a:ln>
        </p:spPr>
      </p:pic>
      <p:pic>
        <p:nvPicPr>
          <p:cNvPr id="52" name="heatmap(2016-2017).png" descr="heatmap(2016-2017).png"/>
          <p:cNvPicPr>
            <a:picLocks noChangeAspect="1"/>
          </p:cNvPicPr>
          <p:nvPr/>
        </p:nvPicPr>
        <p:blipFill>
          <a:blip r:embed="rId9"/>
          <a:stretch>
            <a:fillRect/>
          </a:stretch>
        </p:blipFill>
        <p:spPr>
          <a:xfrm>
            <a:off x="21431578" y="8969871"/>
            <a:ext cx="6550472" cy="5729745"/>
          </a:xfrm>
          <a:prstGeom prst="rect">
            <a:avLst/>
          </a:prstGeom>
          <a:ln w="12700">
            <a:miter lim="400000"/>
          </a:ln>
        </p:spPr>
      </p:pic>
      <p:pic>
        <p:nvPicPr>
          <p:cNvPr id="53" name="68748731_342978016639811_7289607804044705792_n.png" descr="68748731_342978016639811_7289607804044705792_n.png"/>
          <p:cNvPicPr>
            <a:picLocks noChangeAspect="1"/>
          </p:cNvPicPr>
          <p:nvPr/>
        </p:nvPicPr>
        <p:blipFill>
          <a:blip r:embed="rId10"/>
          <a:stretch>
            <a:fillRect/>
          </a:stretch>
        </p:blipFill>
        <p:spPr>
          <a:xfrm>
            <a:off x="1267486" y="12428306"/>
            <a:ext cx="1220215" cy="1216390"/>
          </a:xfrm>
          <a:prstGeom prst="rect">
            <a:avLst/>
          </a:prstGeom>
          <a:ln w="12700">
            <a:miter lim="400000"/>
          </a:ln>
        </p:spPr>
      </p:pic>
      <p:pic>
        <p:nvPicPr>
          <p:cNvPr id="54" name="68673389_2325699510879624_3099926958381727744_n.png" descr="68673389_2325699510879624_3099926958381727744_n.png"/>
          <p:cNvPicPr>
            <a:picLocks noChangeAspect="1"/>
          </p:cNvPicPr>
          <p:nvPr/>
        </p:nvPicPr>
        <p:blipFill>
          <a:blip r:embed="rId11"/>
          <a:stretch>
            <a:fillRect/>
          </a:stretch>
        </p:blipFill>
        <p:spPr>
          <a:xfrm>
            <a:off x="12035366" y="12706350"/>
            <a:ext cx="1109598" cy="826907"/>
          </a:xfrm>
          <a:prstGeom prst="rect">
            <a:avLst/>
          </a:prstGeom>
          <a:ln w="12700">
            <a:miter lim="400000"/>
          </a:ln>
        </p:spPr>
      </p:pic>
      <p:pic>
        <p:nvPicPr>
          <p:cNvPr id="55" name="69176887_412041202772631_5317445781924347904_n.png" descr="69176887_412041202772631_5317445781924347904_n.png"/>
          <p:cNvPicPr>
            <a:picLocks noChangeAspect="1"/>
          </p:cNvPicPr>
          <p:nvPr/>
        </p:nvPicPr>
        <p:blipFill>
          <a:blip r:embed="rId12"/>
          <a:stretch>
            <a:fillRect/>
          </a:stretch>
        </p:blipFill>
        <p:spPr>
          <a:xfrm>
            <a:off x="6837034" y="17008935"/>
            <a:ext cx="670276" cy="674760"/>
          </a:xfrm>
          <a:prstGeom prst="rect">
            <a:avLst/>
          </a:prstGeom>
          <a:ln w="12700">
            <a:miter lim="400000"/>
          </a:ln>
        </p:spPr>
      </p:pic>
      <p:pic>
        <p:nvPicPr>
          <p:cNvPr id="56" name="drugs.png" descr="drugs.png"/>
          <p:cNvPicPr>
            <a:picLocks noChangeAspect="1"/>
          </p:cNvPicPr>
          <p:nvPr/>
        </p:nvPicPr>
        <p:blipFill>
          <a:blip r:embed="rId13"/>
          <a:stretch>
            <a:fillRect/>
          </a:stretch>
        </p:blipFill>
        <p:spPr>
          <a:xfrm>
            <a:off x="2531095" y="16358992"/>
            <a:ext cx="1084920" cy="826907"/>
          </a:xfrm>
          <a:prstGeom prst="rect">
            <a:avLst/>
          </a:prstGeom>
          <a:ln w="12700">
            <a:miter lim="400000"/>
          </a:ln>
        </p:spPr>
      </p:pic>
      <p:pic>
        <p:nvPicPr>
          <p:cNvPr id="57" name="investigateproperty.png" descr="investigateproperty.png"/>
          <p:cNvPicPr>
            <a:picLocks noChangeAspect="1"/>
          </p:cNvPicPr>
          <p:nvPr/>
        </p:nvPicPr>
        <p:blipFill>
          <a:blip r:embed="rId14"/>
          <a:stretch>
            <a:fillRect/>
          </a:stretch>
        </p:blipFill>
        <p:spPr>
          <a:xfrm>
            <a:off x="11621755" y="14813334"/>
            <a:ext cx="1220215" cy="757283"/>
          </a:xfrm>
          <a:prstGeom prst="rect">
            <a:avLst/>
          </a:prstGeom>
          <a:ln w="12700">
            <a:miter lim="400000"/>
          </a:ln>
        </p:spPr>
      </p:pic>
      <p:pic>
        <p:nvPicPr>
          <p:cNvPr id="58" name="verbal.png" descr="verbal.png"/>
          <p:cNvPicPr>
            <a:picLocks noChangeAspect="1"/>
          </p:cNvPicPr>
          <p:nvPr/>
        </p:nvPicPr>
        <p:blipFill>
          <a:blip r:embed="rId15"/>
          <a:stretch>
            <a:fillRect/>
          </a:stretch>
        </p:blipFill>
        <p:spPr>
          <a:xfrm>
            <a:off x="9893300" y="15810779"/>
            <a:ext cx="824205" cy="826907"/>
          </a:xfrm>
          <a:prstGeom prst="rect">
            <a:avLst/>
          </a:prstGeom>
          <a:ln w="12700">
            <a:miter lim="400000"/>
          </a:ln>
        </p:spPr>
      </p:pic>
      <p:pic>
        <p:nvPicPr>
          <p:cNvPr id="59" name="larceny.png" descr="larceny.png"/>
          <p:cNvPicPr>
            <a:picLocks noChangeAspect="1"/>
          </p:cNvPicPr>
          <p:nvPr/>
        </p:nvPicPr>
        <p:blipFill>
          <a:blip r:embed="rId16"/>
          <a:stretch>
            <a:fillRect/>
          </a:stretch>
        </p:blipFill>
        <p:spPr>
          <a:xfrm>
            <a:off x="5794222" y="11299733"/>
            <a:ext cx="359505" cy="437070"/>
          </a:xfrm>
          <a:prstGeom prst="rect">
            <a:avLst/>
          </a:prstGeom>
          <a:ln w="12700">
            <a:miter lim="400000"/>
          </a:ln>
        </p:spPr>
      </p:pic>
      <p:pic>
        <p:nvPicPr>
          <p:cNvPr id="60" name="investigate person.png" descr="investigate person.png"/>
          <p:cNvPicPr>
            <a:picLocks noChangeAspect="1"/>
          </p:cNvPicPr>
          <p:nvPr/>
        </p:nvPicPr>
        <p:blipFill>
          <a:blip r:embed="rId17"/>
          <a:stretch>
            <a:fillRect/>
          </a:stretch>
        </p:blipFill>
        <p:spPr>
          <a:xfrm>
            <a:off x="977975" y="14451401"/>
            <a:ext cx="913484" cy="1124187"/>
          </a:xfrm>
          <a:prstGeom prst="rect">
            <a:avLst/>
          </a:prstGeom>
          <a:ln w="12700">
            <a:miter lim="400000"/>
          </a:ln>
        </p:spPr>
      </p:pic>
      <p:pic>
        <p:nvPicPr>
          <p:cNvPr id="61" name="vandalism.png" descr="vandalism.png"/>
          <p:cNvPicPr>
            <a:picLocks noChangeAspect="1"/>
          </p:cNvPicPr>
          <p:nvPr/>
        </p:nvPicPr>
        <p:blipFill>
          <a:blip r:embed="rId18"/>
          <a:stretch>
            <a:fillRect/>
          </a:stretch>
        </p:blipFill>
        <p:spPr>
          <a:xfrm>
            <a:off x="9046312" y="16714545"/>
            <a:ext cx="412269" cy="826908"/>
          </a:xfrm>
          <a:prstGeom prst="rect">
            <a:avLst/>
          </a:prstGeom>
          <a:ln w="12700">
            <a:miter lim="400000"/>
          </a:ln>
        </p:spPr>
      </p:pic>
      <p:sp>
        <p:nvSpPr>
          <p:cNvPr id="62" name="Bar chart represents crime frequency variation over months  and June has the highest number of crimes."/>
          <p:cNvSpPr txBox="1"/>
          <p:nvPr/>
        </p:nvSpPr>
        <p:spPr>
          <a:xfrm>
            <a:off x="9313257" y="34642152"/>
            <a:ext cx="5409780" cy="2400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p>
            <a:pPr>
              <a:defRPr sz="3000"/>
            </a:pPr>
            <a:endParaRPr/>
          </a:p>
          <a:p>
            <a:pPr>
              <a:defRPr sz="3000"/>
            </a:pPr>
            <a:r>
              <a:rPr lang="en-US" dirty="0"/>
              <a:t>This bar</a:t>
            </a:r>
            <a:r>
              <a:rPr dirty="0"/>
              <a:t> chart represents </a:t>
            </a:r>
            <a:r>
              <a:rPr lang="en-US" dirty="0"/>
              <a:t>response </a:t>
            </a:r>
            <a:r>
              <a:rPr dirty="0"/>
              <a:t>frequency variation over</a:t>
            </a:r>
            <a:r>
              <a:rPr lang="en-US" dirty="0"/>
              <a:t> the year. </a:t>
            </a:r>
            <a:r>
              <a:rPr dirty="0"/>
              <a:t>June has the highest number of </a:t>
            </a:r>
            <a:r>
              <a:rPr lang="en-US" dirty="0"/>
              <a:t>responses</a:t>
            </a:r>
            <a:r>
              <a:rPr dirty="0"/>
              <a:t>.</a:t>
            </a:r>
          </a:p>
        </p:txBody>
      </p:sp>
      <p:sp>
        <p:nvSpPr>
          <p:cNvPr id="63" name="The heat map represents the frequency of crimes  happening in different streets of Boston in 2016-2017.…"/>
          <p:cNvSpPr txBox="1"/>
          <p:nvPr/>
        </p:nvSpPr>
        <p:spPr>
          <a:xfrm>
            <a:off x="15724475" y="15388902"/>
            <a:ext cx="13465176" cy="24006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p>
            <a:pPr>
              <a:defRPr sz="3000"/>
            </a:pPr>
            <a:r>
              <a:rPr dirty="0"/>
              <a:t>The heat map represents the frequency of </a:t>
            </a:r>
            <a:r>
              <a:rPr lang="en-US" dirty="0"/>
              <a:t>responses</a:t>
            </a:r>
            <a:r>
              <a:rPr dirty="0"/>
              <a:t> happening in different streets of Boston in 2016-2017.</a:t>
            </a:r>
          </a:p>
          <a:p>
            <a:pPr marL="350520" indent="-350520">
              <a:buSzPct val="100000"/>
              <a:buChar char="•"/>
              <a:defRPr sz="3000"/>
            </a:pPr>
            <a:r>
              <a:rPr dirty="0"/>
              <a:t>The frequency of crimes in different areas are represented by </a:t>
            </a:r>
            <a:r>
              <a:rPr lang="en-US" dirty="0"/>
              <a:t>colors</a:t>
            </a:r>
            <a:r>
              <a:rPr dirty="0"/>
              <a:t> ranging from red (representing the highest frequency of </a:t>
            </a:r>
            <a:r>
              <a:rPr lang="en-US" dirty="0"/>
              <a:t>reports</a:t>
            </a:r>
            <a:r>
              <a:rPr dirty="0"/>
              <a:t>) to blue (representing the lowest frequency of </a:t>
            </a:r>
            <a:r>
              <a:rPr lang="en-US" dirty="0"/>
              <a:t>reports</a:t>
            </a:r>
            <a:r>
              <a:rPr dirty="0"/>
              <a:t>)</a:t>
            </a:r>
          </a:p>
        </p:txBody>
      </p:sp>
      <p:pic>
        <p:nvPicPr>
          <p:cNvPr id="64" name="Screen Shot 2019-08-22 at 3.07.47 PM.png" descr="Screen Shot 2019-08-22 at 3.07.47 PM.png"/>
          <p:cNvPicPr>
            <a:picLocks noChangeAspect="1"/>
          </p:cNvPicPr>
          <p:nvPr/>
        </p:nvPicPr>
        <p:blipFill>
          <a:blip r:embed="rId19"/>
          <a:stretch>
            <a:fillRect/>
          </a:stretch>
        </p:blipFill>
        <p:spPr>
          <a:prstGeom prst="rect">
            <a:avLst/>
          </a:prstGeom>
          <a:ln w="12700">
            <a:miter lim="400000"/>
          </a:ln>
        </p:spPr>
      </p:pic>
      <p:pic>
        <p:nvPicPr>
          <p:cNvPr id="65" name="Screen Shot 2019-08-22 at 3.07.47 PM.png" descr="Screen Shot 2019-08-22 at 3.07.47 PM.png"/>
          <p:cNvPicPr>
            <a:picLocks noChangeAspect="1"/>
          </p:cNvPicPr>
          <p:nvPr/>
        </p:nvPicPr>
        <p:blipFill>
          <a:blip r:embed="rId19"/>
          <a:stretch>
            <a:fillRect/>
          </a:stretch>
        </p:blipFill>
        <p:spPr>
          <a:xfrm>
            <a:off x="706256" y="28428469"/>
            <a:ext cx="7721596" cy="4838161"/>
          </a:xfrm>
          <a:prstGeom prst="rect">
            <a:avLst/>
          </a:prstGeom>
          <a:ln w="12700">
            <a:miter lim="400000"/>
          </a:ln>
        </p:spPr>
      </p:pic>
      <p:pic>
        <p:nvPicPr>
          <p:cNvPr id="66" name="Screen Shot 2019-08-22 at 3.22.35 PM.png" descr="Screen Shot 2019-08-22 at 3.22.35 PM.png"/>
          <p:cNvPicPr>
            <a:picLocks noChangeAspect="1"/>
          </p:cNvPicPr>
          <p:nvPr/>
        </p:nvPicPr>
        <p:blipFill>
          <a:blip r:embed="rId20"/>
          <a:stretch>
            <a:fillRect/>
          </a:stretch>
        </p:blipFill>
        <p:spPr>
          <a:xfrm>
            <a:off x="489580" y="34596313"/>
            <a:ext cx="8572014" cy="4307719"/>
          </a:xfrm>
          <a:prstGeom prst="rect">
            <a:avLst/>
          </a:prstGeom>
          <a:ln w="12700">
            <a:miter lim="400000"/>
          </a:ln>
        </p:spPr>
      </p:pic>
      <p:sp>
        <p:nvSpPr>
          <p:cNvPr id="67" name="We examine the crime trends of the top 5 most commonly reported incidents(Motor vehicle accident response,Larceny,Medical assistance,investigate person) over days of a week.The following trends are observed:"/>
          <p:cNvSpPr txBox="1"/>
          <p:nvPr/>
        </p:nvSpPr>
        <p:spPr>
          <a:xfrm>
            <a:off x="15621274" y="27113762"/>
            <a:ext cx="14338316"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lvl1pPr>
              <a:defRPr sz="3000"/>
            </a:lvl1pPr>
          </a:lstStyle>
          <a:p>
            <a:r>
              <a:rPr dirty="0"/>
              <a:t>We examine the crime trends of the top 5 most commonly reported incidents</a:t>
            </a:r>
            <a:r>
              <a:rPr lang="en-US" dirty="0"/>
              <a:t> </a:t>
            </a:r>
            <a:r>
              <a:rPr dirty="0"/>
              <a:t>(Motor vehicle accident response,</a:t>
            </a:r>
            <a:r>
              <a:rPr lang="en-US" dirty="0"/>
              <a:t> </a:t>
            </a:r>
            <a:r>
              <a:rPr dirty="0"/>
              <a:t>Larceny,</a:t>
            </a:r>
            <a:r>
              <a:rPr lang="en-US" dirty="0"/>
              <a:t> </a:t>
            </a:r>
            <a:r>
              <a:rPr dirty="0"/>
              <a:t>Medical assistance,</a:t>
            </a:r>
            <a:r>
              <a:rPr lang="en-US" dirty="0"/>
              <a:t> </a:t>
            </a:r>
            <a:r>
              <a:rPr dirty="0"/>
              <a:t>investigate person) over </a:t>
            </a:r>
            <a:r>
              <a:rPr lang="en-US" dirty="0"/>
              <a:t>the days</a:t>
            </a:r>
            <a:r>
              <a:rPr dirty="0"/>
              <a:t> of a week.</a:t>
            </a:r>
            <a:r>
              <a:rPr lang="en-US" dirty="0"/>
              <a:t> </a:t>
            </a:r>
            <a:r>
              <a:rPr dirty="0"/>
              <a:t>The following trends are observed:</a:t>
            </a:r>
          </a:p>
        </p:txBody>
      </p:sp>
      <p:sp>
        <p:nvSpPr>
          <p:cNvPr id="68" name="Visualisation to analyse the reported incidents trends in Boston over mid 2015 to mid 2019 is represented on the poster .Analysis was carried out using python and libraries like matplotlib ,pandas, seaborn, numpy and folium."/>
          <p:cNvSpPr txBox="1"/>
          <p:nvPr/>
        </p:nvSpPr>
        <p:spPr>
          <a:xfrm>
            <a:off x="1414050" y="6953935"/>
            <a:ext cx="24225241" cy="103601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t">
            <a:spAutoFit/>
          </a:bodyPr>
          <a:lstStyle>
            <a:lvl1pPr>
              <a:lnSpc>
                <a:spcPts val="3700"/>
              </a:lnSpc>
              <a:defRPr sz="3500">
                <a:latin typeface="Trebuchet MS"/>
                <a:ea typeface="Trebuchet MS"/>
                <a:cs typeface="Trebuchet MS"/>
                <a:sym typeface="Trebuchet MS"/>
              </a:defRPr>
            </a:lvl1pPr>
          </a:lstStyle>
          <a:p>
            <a:r>
              <a:rPr lang="en-US" dirty="0"/>
              <a:t>Visualization </a:t>
            </a:r>
            <a:r>
              <a:rPr dirty="0"/>
              <a:t>to </a:t>
            </a:r>
            <a:r>
              <a:rPr lang="en-US" dirty="0"/>
              <a:t>analyze</a:t>
            </a:r>
            <a:r>
              <a:rPr dirty="0"/>
              <a:t> the reported incidents trends in Boston over mid 2015 to mid 2019 is represented on the poster .</a:t>
            </a:r>
            <a:r>
              <a:rPr lang="en-US" dirty="0"/>
              <a:t> </a:t>
            </a:r>
            <a:r>
              <a:rPr dirty="0"/>
              <a:t>Analysis was carried out using python and libraries like matplotlib ,</a:t>
            </a:r>
            <a:r>
              <a:rPr lang="en-US" dirty="0"/>
              <a:t> </a:t>
            </a:r>
            <a:r>
              <a:rPr dirty="0"/>
              <a:t>pandas, seaborn, </a:t>
            </a:r>
            <a:r>
              <a:rPr lang="en-US" dirty="0"/>
              <a:t>NumPy</a:t>
            </a:r>
            <a:r>
              <a:rPr dirty="0"/>
              <a:t> and folium.</a:t>
            </a:r>
          </a:p>
        </p:txBody>
      </p:sp>
      <p:pic>
        <p:nvPicPr>
          <p:cNvPr id="69" name="69325836_2288160661495113_7375559192083431424_n.png" descr="69325836_2288160661495113_7375559192083431424_n.png"/>
          <p:cNvPicPr>
            <a:picLocks noChangeAspect="1"/>
          </p:cNvPicPr>
          <p:nvPr/>
        </p:nvPicPr>
        <p:blipFill>
          <a:blip r:embed="rId21"/>
          <a:stretch>
            <a:fillRect/>
          </a:stretch>
        </p:blipFill>
        <p:spPr>
          <a:xfrm>
            <a:off x="26480582" y="14087580"/>
            <a:ext cx="1084919" cy="328211"/>
          </a:xfrm>
          <a:prstGeom prst="rect">
            <a:avLst/>
          </a:prstGeom>
          <a:ln w="12700">
            <a:miter lim="400000"/>
          </a:ln>
        </p:spPr>
      </p:pic>
      <p:pic>
        <p:nvPicPr>
          <p:cNvPr id="70" name="69325836_2288160661495113_7375559192083431424_n.png" descr="69325836_2288160661495113_7375559192083431424_n.png"/>
          <p:cNvPicPr>
            <a:picLocks noChangeAspect="1"/>
          </p:cNvPicPr>
          <p:nvPr/>
        </p:nvPicPr>
        <p:blipFill>
          <a:blip r:embed="rId21"/>
          <a:stretch>
            <a:fillRect/>
          </a:stretch>
        </p:blipFill>
        <p:spPr>
          <a:xfrm>
            <a:off x="19118805" y="13983909"/>
            <a:ext cx="1084919" cy="328211"/>
          </a:xfrm>
          <a:prstGeom prst="rect">
            <a:avLst/>
          </a:prstGeom>
          <a:ln w="12700">
            <a:miter lim="400000"/>
          </a:ln>
        </p:spPr>
      </p:pic>
      <p:pic>
        <p:nvPicPr>
          <p:cNvPr id="71" name="Screen Shot 2019-08-26 at 10.35.47 AM.png" descr="Screen Shot 2019-08-26 at 10.35.47 AM.png"/>
          <p:cNvPicPr>
            <a:picLocks noChangeAspect="1"/>
          </p:cNvPicPr>
          <p:nvPr/>
        </p:nvPicPr>
        <p:blipFill>
          <a:blip r:embed="rId22"/>
          <a:stretch>
            <a:fillRect/>
          </a:stretch>
        </p:blipFill>
        <p:spPr>
          <a:xfrm>
            <a:off x="5418075" y="30625470"/>
            <a:ext cx="2374901" cy="1955801"/>
          </a:xfrm>
          <a:prstGeom prst="rect">
            <a:avLst/>
          </a:prstGeom>
          <a:ln w="12700">
            <a:miter lim="400000"/>
          </a:ln>
        </p:spPr>
      </p:pic>
      <p:pic>
        <p:nvPicPr>
          <p:cNvPr id="72" name="Screen Shot 2019-08-26 at 10.46.35 AM.png" descr="Screen Shot 2019-08-26 at 10.46.35 AM.png"/>
          <p:cNvPicPr>
            <a:picLocks noChangeAspect="1"/>
          </p:cNvPicPr>
          <p:nvPr/>
        </p:nvPicPr>
        <p:blipFill>
          <a:blip r:embed="rId23"/>
          <a:stretch>
            <a:fillRect/>
          </a:stretch>
        </p:blipFill>
        <p:spPr>
          <a:xfrm>
            <a:off x="12280135" y="21140883"/>
            <a:ext cx="1245312" cy="5355848"/>
          </a:xfrm>
          <a:prstGeom prst="rect">
            <a:avLst/>
          </a:prstGeom>
          <a:ln w="12700">
            <a:miter lim="400000"/>
          </a:ln>
        </p:spPr>
      </p:pic>
      <p:pic>
        <p:nvPicPr>
          <p:cNvPr id="73" name="Screen Shot 2019-08-26 at 11.09.28 AM.png" descr="Screen Shot 2019-08-26 at 11.09.28 AM.png"/>
          <p:cNvPicPr>
            <a:picLocks noChangeAspect="1"/>
          </p:cNvPicPr>
          <p:nvPr/>
        </p:nvPicPr>
        <p:blipFill>
          <a:blip r:embed="rId24"/>
          <a:stretch>
            <a:fillRect/>
          </a:stretch>
        </p:blipFill>
        <p:spPr>
          <a:xfrm>
            <a:off x="7886597" y="36271844"/>
            <a:ext cx="824205" cy="1888803"/>
          </a:xfrm>
          <a:prstGeom prst="rect">
            <a:avLst/>
          </a:prstGeom>
          <a:ln w="12700">
            <a:miter lim="400000"/>
          </a:ln>
        </p:spPr>
      </p:pic>
      <p:sp>
        <p:nvSpPr>
          <p:cNvPr id="74" name="TekstSylinder 53"/>
          <p:cNvSpPr txBox="1"/>
          <p:nvPr/>
        </p:nvSpPr>
        <p:spPr>
          <a:xfrm>
            <a:off x="15734779" y="34401090"/>
            <a:ext cx="10842298" cy="636606"/>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Results and Inference</a:t>
            </a:r>
          </a:p>
        </p:txBody>
      </p:sp>
      <p:pic>
        <p:nvPicPr>
          <p:cNvPr id="75" name="69572194_653944715014971_300393019159347200_n.png" descr="69572194_653944715014971_300393019159347200_n.png"/>
          <p:cNvPicPr>
            <a:picLocks noChangeAspect="1"/>
          </p:cNvPicPr>
          <p:nvPr/>
        </p:nvPicPr>
        <p:blipFill>
          <a:blip r:embed="rId25"/>
          <a:stretch>
            <a:fillRect/>
          </a:stretch>
        </p:blipFill>
        <p:spPr>
          <a:xfrm>
            <a:off x="15826405" y="20325601"/>
            <a:ext cx="8196515" cy="4014620"/>
          </a:xfrm>
          <a:prstGeom prst="rect">
            <a:avLst/>
          </a:prstGeom>
          <a:ln w="12700">
            <a:miter lim="400000"/>
          </a:ln>
        </p:spPr>
      </p:pic>
      <p:sp>
        <p:nvSpPr>
          <p:cNvPr id="76" name="TekstSylinder 3"/>
          <p:cNvSpPr txBox="1"/>
          <p:nvPr/>
        </p:nvSpPr>
        <p:spPr>
          <a:xfrm>
            <a:off x="15704935" y="18228958"/>
            <a:ext cx="13463987" cy="636606"/>
          </a:xfrm>
          <a:prstGeom prst="rect">
            <a:avLst/>
          </a:prstGeom>
          <a:solidFill>
            <a:srgbClr val="009A8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9999" tIns="89999" rIns="89999" bIns="89999">
            <a:spAutoFit/>
          </a:bodyPr>
          <a:lstStyle>
            <a:lvl1pPr>
              <a:defRPr sz="3200" b="1">
                <a:solidFill>
                  <a:srgbClr val="FFFFFF"/>
                </a:solidFill>
                <a:latin typeface="Arial"/>
                <a:ea typeface="Arial"/>
                <a:cs typeface="Arial"/>
                <a:sym typeface="Arial"/>
              </a:defRPr>
            </a:lvl1pPr>
          </a:lstStyle>
          <a:p>
            <a:r>
              <a:t>Crime Distribution based on city districts</a:t>
            </a:r>
          </a:p>
        </p:txBody>
      </p:sp>
      <p:sp>
        <p:nvSpPr>
          <p:cNvPr id="77" name="The pie chart represents the crime distribution in various city districts…"/>
          <p:cNvSpPr txBox="1"/>
          <p:nvPr/>
        </p:nvSpPr>
        <p:spPr>
          <a:xfrm>
            <a:off x="15673615" y="18989485"/>
            <a:ext cx="11026414" cy="147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t">
            <a:spAutoFit/>
          </a:bodyPr>
          <a:lstStyle/>
          <a:p>
            <a:pPr>
              <a:defRPr sz="3000"/>
            </a:pPr>
            <a:r>
              <a:rPr dirty="0"/>
              <a:t>The pie chart represents the crime distribution in various city districts</a:t>
            </a:r>
            <a:r>
              <a:rPr lang="en-US" dirty="0"/>
              <a:t> </a:t>
            </a:r>
            <a:endParaRPr/>
          </a:p>
          <a:p>
            <a:pPr>
              <a:defRPr sz="3000"/>
            </a:pPr>
            <a:r>
              <a:rPr dirty="0"/>
              <a:t>of Boston .</a:t>
            </a:r>
            <a:r>
              <a:rPr lang="en-US" dirty="0"/>
              <a:t> </a:t>
            </a:r>
            <a:r>
              <a:rPr dirty="0"/>
              <a:t>Roxbury tops the list with 15.6% of reporting.</a:t>
            </a:r>
            <a:br>
              <a:rPr dirty="0"/>
            </a:br>
            <a:endParaRPr/>
          </a:p>
        </p:txBody>
      </p:sp>
      <p:pic>
        <p:nvPicPr>
          <p:cNvPr id="78" name="Image" descr="Image"/>
          <p:cNvPicPr>
            <a:picLocks noChangeAspect="1"/>
          </p:cNvPicPr>
          <p:nvPr/>
        </p:nvPicPr>
        <p:blipFill>
          <a:blip r:embed="rId26"/>
          <a:stretch>
            <a:fillRect/>
          </a:stretch>
        </p:blipFill>
        <p:spPr>
          <a:xfrm>
            <a:off x="15487650" y="28768296"/>
            <a:ext cx="7874197" cy="5096754"/>
          </a:xfrm>
          <a:prstGeom prst="rect">
            <a:avLst/>
          </a:prstGeom>
          <a:ln w="12700">
            <a:miter lim="400000"/>
          </a:ln>
        </p:spPr>
      </p:pic>
      <p:pic>
        <p:nvPicPr>
          <p:cNvPr id="79" name="Screen Shot 2019-08-27 at 3.12.48 PM.png" descr="Screen Shot 2019-08-27 at 3.12.48 PM.png"/>
          <p:cNvPicPr>
            <a:picLocks noChangeAspect="1"/>
          </p:cNvPicPr>
          <p:nvPr/>
        </p:nvPicPr>
        <p:blipFill>
          <a:blip r:embed="rId27"/>
          <a:stretch>
            <a:fillRect/>
          </a:stretch>
        </p:blipFill>
        <p:spPr>
          <a:xfrm>
            <a:off x="23089207" y="31224816"/>
            <a:ext cx="6550472" cy="2078318"/>
          </a:xfrm>
          <a:prstGeom prst="rect">
            <a:avLst/>
          </a:prstGeom>
          <a:ln w="12700">
            <a:miter lim="400000"/>
          </a:ln>
        </p:spPr>
      </p:pic>
      <p:pic>
        <p:nvPicPr>
          <p:cNvPr id="2" name="Picture 1">
            <a:extLst>
              <a:ext uri="{FF2B5EF4-FFF2-40B4-BE49-F238E27FC236}">
                <a16:creationId xmlns:a16="http://schemas.microsoft.com/office/drawing/2014/main" id="{D4E329F0-7E22-EC40-85BA-A94639AB0FD7}"/>
              </a:ext>
            </a:extLst>
          </p:cNvPr>
          <p:cNvPicPr>
            <a:picLocks noChangeAspect="1"/>
          </p:cNvPicPr>
          <p:nvPr/>
        </p:nvPicPr>
        <p:blipFill>
          <a:blip r:embed="rId28"/>
          <a:stretch>
            <a:fillRect/>
          </a:stretch>
        </p:blipFill>
        <p:spPr>
          <a:xfrm>
            <a:off x="24444789" y="20329793"/>
            <a:ext cx="4088977" cy="4421206"/>
          </a:xfrm>
          <a:prstGeom prst="rect">
            <a:avLst/>
          </a:prstGeom>
        </p:spPr>
      </p:pic>
      <p:sp>
        <p:nvSpPr>
          <p:cNvPr id="3" name="TextBox 2">
            <a:extLst>
              <a:ext uri="{FF2B5EF4-FFF2-40B4-BE49-F238E27FC236}">
                <a16:creationId xmlns:a16="http://schemas.microsoft.com/office/drawing/2014/main" id="{21F7A8AB-6B68-4E1B-B062-1E24D198A9BF}"/>
              </a:ext>
            </a:extLst>
          </p:cNvPr>
          <p:cNvSpPr txBox="1"/>
          <p:nvPr/>
        </p:nvSpPr>
        <p:spPr>
          <a:xfrm>
            <a:off x="5101385" y="4797235"/>
            <a:ext cx="10931780"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3200" dirty="0"/>
              <a:t>Data : </a:t>
            </a:r>
            <a:r>
              <a:rPr lang="en-US" sz="3200" dirty="0">
                <a:ea typeface="+mn-lt"/>
                <a:cs typeface="+mn-lt"/>
              </a:rPr>
              <a:t>https://www.kaggle.com/AnalyzeBoston/crimes-in-boston</a:t>
            </a:r>
            <a:endParaRPr lang="en-US" sz="1800" b="0" i="0" u="none" strike="noStrike" cap="none" spc="0" normalizeH="0" baseline="0" dirty="0">
              <a:ln>
                <a:noFill/>
              </a:ln>
              <a:solidFill>
                <a:srgbClr val="000000"/>
              </a:solidFill>
              <a:effectLst/>
              <a:uFillTx/>
              <a:latin typeface="+mn-lt"/>
              <a:ea typeface="+mn-ea"/>
              <a:cs typeface="+mn-cs"/>
            </a:endParaRPr>
          </a:p>
        </p:txBody>
      </p:sp>
      <p:sp>
        <p:nvSpPr>
          <p:cNvPr id="8" name="TextBox 7">
            <a:extLst>
              <a:ext uri="{FF2B5EF4-FFF2-40B4-BE49-F238E27FC236}">
                <a16:creationId xmlns:a16="http://schemas.microsoft.com/office/drawing/2014/main" id="{120E6AEB-63D0-4DF2-B432-043621A91944}"/>
              </a:ext>
            </a:extLst>
          </p:cNvPr>
          <p:cNvSpPr txBox="1"/>
          <p:nvPr/>
        </p:nvSpPr>
        <p:spPr>
          <a:xfrm>
            <a:off x="16897566" y="4793860"/>
            <a:ext cx="714035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sz="3200" dirty="0"/>
              <a:t>License : </a:t>
            </a:r>
            <a:r>
              <a:rPr lang="en-US" sz="3200" dirty="0">
                <a:hlinkClick r:id="rId29"/>
              </a:rPr>
              <a:t>CC0</a:t>
            </a:r>
            <a:r>
              <a:rPr lang="en-US" sz="3200" dirty="0">
                <a:ea typeface="+mn-lt"/>
                <a:cs typeface="+mn-lt"/>
                <a:hlinkClick r:id="rId29"/>
              </a:rPr>
              <a:t>: Public Domain</a:t>
            </a:r>
            <a:endParaRPr lang="en-US" dirty="0" err="1"/>
          </a:p>
        </p:txBody>
      </p:sp>
      <p:sp>
        <p:nvSpPr>
          <p:cNvPr id="9" name="TextBox 8">
            <a:extLst>
              <a:ext uri="{FF2B5EF4-FFF2-40B4-BE49-F238E27FC236}">
                <a16:creationId xmlns:a16="http://schemas.microsoft.com/office/drawing/2014/main" id="{19724BCE-0BE9-4372-BA25-3552514601AF}"/>
              </a:ext>
            </a:extLst>
          </p:cNvPr>
          <p:cNvSpPr txBox="1"/>
          <p:nvPr/>
        </p:nvSpPr>
        <p:spPr>
          <a:xfrm>
            <a:off x="24443268" y="24742141"/>
            <a:ext cx="408926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fromWordArt="0" anchor="t" anchorCtr="0" forceAA="0" compatLnSpc="1">
            <a:prstTxWarp prst="textNoShape">
              <a:avLst/>
            </a:prstTxWarp>
            <a:spAutoFit/>
          </a:bodyPr>
          <a:lstStyle/>
          <a:p>
            <a:r>
              <a:rPr lang="en-US" dirty="0"/>
              <a:t>Source: Wikimedia Commons</a:t>
            </a:r>
          </a:p>
          <a:p>
            <a:r>
              <a:rPr lang="en-US" dirty="0"/>
              <a:t>Attribution: </a:t>
            </a:r>
            <a:r>
              <a:rPr lang="en-US" dirty="0">
                <a:ea typeface="+mn-lt"/>
                <a:cs typeface="+mn-lt"/>
              </a:rPr>
              <a:t>Goran </a:t>
            </a:r>
            <a:r>
              <a:rPr lang="en-US" dirty="0" err="1">
                <a:ea typeface="+mn-lt"/>
                <a:cs typeface="+mn-lt"/>
              </a:rPr>
              <a:t>tek</a:t>
            </a:r>
            <a:r>
              <a:rPr lang="en-US" dirty="0">
                <a:ea typeface="+mn-lt"/>
                <a:cs typeface="+mn-lt"/>
              </a:rPr>
              <a:t>-en [CC BY-SA 4.0 (https://creativecommons.org/licenses/by-sa/4.0)]</a:t>
            </a:r>
            <a:endParaRPr lang="en-US" dirty="0"/>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382</Words>
  <Application>Microsoft Macintosh PowerPoint</Application>
  <PresentationFormat>Egendefinert</PresentationFormat>
  <Paragraphs>39</Paragraphs>
  <Slides>1</Slides>
  <Notes>0</Notes>
  <HiddenSlides>0</HiddenSlides>
  <MMClips>0</MMClips>
  <ScaleCrop>false</ScaleCrop>
  <HeadingPairs>
    <vt:vector size="6" baseType="variant">
      <vt:variant>
        <vt:lpstr>Brukte skrifter</vt:lpstr>
      </vt:variant>
      <vt:variant>
        <vt:i4>4</vt:i4>
      </vt:variant>
      <vt:variant>
        <vt:lpstr>Tema</vt:lpstr>
      </vt:variant>
      <vt:variant>
        <vt:i4>1</vt:i4>
      </vt:variant>
      <vt:variant>
        <vt:lpstr>Lysbildetitler</vt:lpstr>
      </vt:variant>
      <vt:variant>
        <vt:i4>1</vt:i4>
      </vt:variant>
    </vt:vector>
  </HeadingPairs>
  <TitlesOfParts>
    <vt:vector size="6" baseType="lpstr">
      <vt:lpstr>Arial</vt:lpstr>
      <vt:lpstr>Calibri</vt:lpstr>
      <vt:lpstr>Cambria</vt:lpstr>
      <vt:lpstr>Trebuchet MS</vt:lpstr>
      <vt:lpstr>Office Theme</vt:lpstr>
      <vt:lpstr>PowerPoint-presentasjon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Anja Stene</cp:lastModifiedBy>
  <cp:revision>110</cp:revision>
  <dcterms:modified xsi:type="dcterms:W3CDTF">2019-08-28T10:53:10Z</dcterms:modified>
</cp:coreProperties>
</file>